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62" r:id="rId1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4F91F2A-D64A-43C2-BA87-CDAEE804AB4B}" type="datetimeFigureOut">
              <a:rPr lang="it-IT" smtClean="0"/>
              <a:pPr>
                <a:defRPr/>
              </a:pPr>
              <a:t>30/03/2018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9912118-1CA8-4143-8EAB-06D8B91CCD3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66BCA4-70BB-41C9-BC74-E10AF60E0335}" type="datetimeFigureOut">
              <a:rPr lang="it-IT" smtClean="0"/>
              <a:pPr>
                <a:defRPr/>
              </a:pPr>
              <a:t>30/03/2018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43FE41-F24D-4546-84B4-A3A9B2D1A8C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95C96E-468E-4C1F-A8DC-76C765E0D76F}" type="datetimeFigureOut">
              <a:rPr lang="it-IT" smtClean="0"/>
              <a:pPr>
                <a:defRPr/>
              </a:pPr>
              <a:t>30/03/2018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8F47ED-404C-4D6C-9A95-E81B3A4F88D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8595CE-AB18-48C5-A53F-33656817B915}" type="datetimeFigureOut">
              <a:rPr lang="it-IT" smtClean="0"/>
              <a:pPr>
                <a:defRPr/>
              </a:pPr>
              <a:t>30/03/2018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8E948D-BD03-42D3-8A10-0880E83802E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900662-BA57-4F73-B066-0A60A73E9F30}" type="datetimeFigureOut">
              <a:rPr lang="it-IT" smtClean="0"/>
              <a:pPr>
                <a:defRPr/>
              </a:pPr>
              <a:t>30/03/2018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B4D6D4-8394-4CB7-90FC-B8BEE4CAD4F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217892-C482-4646-8DE1-8B59E62299EF}" type="datetimeFigureOut">
              <a:rPr lang="it-IT" smtClean="0"/>
              <a:pPr>
                <a:defRPr/>
              </a:pPr>
              <a:t>30/03/2018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20BA8D-3F7D-47A0-9798-C9B0D299703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9ABCAE-A541-47C3-B55B-991B93359653}" type="datetimeFigureOut">
              <a:rPr lang="it-IT" smtClean="0"/>
              <a:pPr>
                <a:defRPr/>
              </a:pPr>
              <a:t>30/03/2018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D8931A-F515-4029-9004-0968D0A81DB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E6BC2E-F55A-4B65-A302-8713B29AC4AF}" type="datetimeFigureOut">
              <a:rPr lang="it-IT" smtClean="0"/>
              <a:pPr>
                <a:defRPr/>
              </a:pPr>
              <a:t>30/03/2018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0A2763-8DCB-4FB7-86E1-86D9D4C3CE7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406135-833F-4F77-871F-BDA2F6688D43}" type="datetimeFigureOut">
              <a:rPr lang="it-IT" smtClean="0"/>
              <a:pPr>
                <a:defRPr/>
              </a:pPr>
              <a:t>30/03/2018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B812B2-CE28-4C6D-9025-389ABBBC139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35698B40-4EE1-4B3E-9ECC-7DE99719EA4B}" type="datetimeFigureOut">
              <a:rPr lang="it-IT" smtClean="0"/>
              <a:pPr>
                <a:defRPr/>
              </a:pPr>
              <a:t>30/03/2018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6B6266-49A3-4BF8-BDDB-2E3737E1DE9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429721-2B5B-4DBD-95C5-12E7E0684434}" type="datetimeFigureOut">
              <a:rPr lang="it-IT" smtClean="0"/>
              <a:pPr>
                <a:defRPr/>
              </a:pPr>
              <a:t>30/03/2018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6D98C7E-14FE-48BF-9F2E-4CD2BF5BFEA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94B5860-A6EE-41CF-9256-2801D55E30C7}" type="datetimeFigureOut">
              <a:rPr lang="it-IT" smtClean="0"/>
              <a:pPr>
                <a:defRPr/>
              </a:pPr>
              <a:t>30/03/2018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3476C9-5739-4B0B-9B06-3FF2BE6A060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000364" y="428604"/>
            <a:ext cx="6143636" cy="286816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Mobilità </a:t>
            </a:r>
            <a:b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2018-2019</a:t>
            </a:r>
            <a:b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071813" y="3357563"/>
            <a:ext cx="5786437" cy="20002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it-IT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4100" smtClean="0"/>
              <a:t>Schede sintetiche</a:t>
            </a:r>
            <a:endParaRPr lang="it-IT" sz="4100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900" dirty="0" smtClean="0"/>
              <a:t>A cura di Antonietta </a:t>
            </a:r>
            <a:r>
              <a:rPr lang="it-IT" sz="2900" dirty="0" err="1" smtClean="0"/>
              <a:t>Toraldo</a:t>
            </a:r>
            <a:endParaRPr lang="it-IT" sz="2900" dirty="0" smtClean="0"/>
          </a:p>
        </p:txBody>
      </p:sp>
      <p:pic>
        <p:nvPicPr>
          <p:cNvPr id="1026" name="Picture 2" descr="C:\Users\user\Desktop\logocarmin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2321207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RightUp"/>
            <a:lightRig rig="threePt" dir="t"/>
          </a:scene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 docenti già utilizzati che effettuano la mobilità professionale 2018/2019 verso gli insegnamenti specifici dei licei musicali, invieranno la </a:t>
            </a:r>
            <a:r>
              <a:rPr lang="it-IT" b="1" dirty="0" smtClean="0"/>
              <a:t>domanda in formato cartaceo </a:t>
            </a:r>
            <a:r>
              <a:rPr lang="it-IT" dirty="0" smtClean="0"/>
              <a:t>all’Ufficio scolastico provinciale di destinazione, entro i termini stabiliti dall’O.M. </a:t>
            </a:r>
          </a:p>
          <a:p>
            <a:r>
              <a:rPr lang="it-IT" dirty="0" smtClean="0"/>
              <a:t>Vista la proroga del CCNI 2017/2018 e considerato quanto disposto per la mobilità straordinaria verso i Licei Musicali, i docenti assunti il 1 settembre 2017 </a:t>
            </a:r>
            <a:r>
              <a:rPr lang="it-IT" b="1" dirty="0" smtClean="0"/>
              <a:t>non potranno presentare domanda di trasferimento né provinciale, né interprovinciale. </a:t>
            </a:r>
            <a:r>
              <a:rPr lang="it-IT" dirty="0" smtClean="0"/>
              <a:t>Il provvedimento riguarda anche i docenti provenienti dalle graduatorie del concorso. 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Licei Musicali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85927"/>
            <a:ext cx="8229600" cy="435771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Ricordiamo le modifiche apportate dallo scorso anno alle tabelle di valutazione.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Nella </a:t>
            </a:r>
            <a:r>
              <a:rPr lang="it-IT" b="1" dirty="0" smtClean="0"/>
              <a:t>mobilità a domanda </a:t>
            </a:r>
          </a:p>
          <a:p>
            <a:pPr algn="just"/>
            <a:r>
              <a:rPr lang="it-IT" dirty="0" err="1" smtClean="0"/>
              <a:t>Pre-ruolo</a:t>
            </a:r>
            <a:r>
              <a:rPr lang="it-IT" dirty="0" smtClean="0"/>
              <a:t> nello stesso ordine e grado </a:t>
            </a:r>
            <a:r>
              <a:rPr lang="it-IT" b="1" dirty="0" smtClean="0"/>
              <a:t>(6 punti per anno</a:t>
            </a:r>
            <a:r>
              <a:rPr lang="it-IT" dirty="0" smtClean="0"/>
              <a:t>);</a:t>
            </a:r>
          </a:p>
          <a:p>
            <a:pPr algn="just"/>
            <a:r>
              <a:rPr lang="it-IT" dirty="0" err="1" smtClean="0"/>
              <a:t>Pre-ruolo</a:t>
            </a:r>
            <a:r>
              <a:rPr lang="it-IT" dirty="0" smtClean="0"/>
              <a:t>/ruolo in ordine e grado diverso </a:t>
            </a:r>
            <a:r>
              <a:rPr lang="it-IT" b="1" dirty="0" smtClean="0"/>
              <a:t>(6 punti per anno</a:t>
            </a:r>
            <a:r>
              <a:rPr lang="it-IT" dirty="0" smtClean="0"/>
              <a:t>);</a:t>
            </a:r>
          </a:p>
          <a:p>
            <a:pPr algn="just"/>
            <a:r>
              <a:rPr lang="it-IT" dirty="0" smtClean="0"/>
              <a:t>Eliminato il punto relativo ai comandi di cui all’art. 5 della legge 603/66.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Nella </a:t>
            </a:r>
            <a:r>
              <a:rPr lang="it-IT" b="1" dirty="0" smtClean="0"/>
              <a:t>mobilità d’ufficio  e nelle graduatorie interne d’istituto </a:t>
            </a:r>
          </a:p>
          <a:p>
            <a:pPr algn="just"/>
            <a:r>
              <a:rPr lang="it-IT" dirty="0" smtClean="0"/>
              <a:t>Eliminato il punto relativo ai comandi di cui all’art. 5 della legge 603/66 per i punti restanti </a:t>
            </a:r>
            <a:r>
              <a:rPr lang="it-IT" b="1" dirty="0" smtClean="0"/>
              <a:t>non c’è alcun cambiamento tutto rimane invariato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57322"/>
          </a:xfrm>
        </p:spPr>
        <p:txBody>
          <a:bodyPr/>
          <a:lstStyle/>
          <a:p>
            <a:r>
              <a:rPr lang="it-IT" dirty="0" smtClean="0"/>
              <a:t>Tabelle di valutazione 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/>
              <a:t>Organico dell’ autonomia per l’intera istituzione scolastica e per tutti gli indirizzi. </a:t>
            </a:r>
          </a:p>
          <a:p>
            <a:r>
              <a:rPr lang="it-IT" b="1" dirty="0" smtClean="0"/>
              <a:t>Codice unico </a:t>
            </a:r>
            <a:r>
              <a:rPr lang="it-IT" dirty="0" smtClean="0"/>
              <a:t>per ogni autonomia scolastica . L’unica eccezione i CTP (dello stesso CPIA), i corsi serali e le sedi carcerarie/ospedaliere che mantengono ancora distinto l’organico per singole sedi. </a:t>
            </a:r>
          </a:p>
          <a:p>
            <a:r>
              <a:rPr lang="it-IT" b="1" dirty="0" smtClean="0"/>
              <a:t>Le cattedre orarie esterne </a:t>
            </a:r>
            <a:r>
              <a:rPr lang="it-IT" dirty="0" smtClean="0"/>
              <a:t>possono essere costituite nello stesso ambito e, dal 2018/2019, </a:t>
            </a:r>
            <a:r>
              <a:rPr lang="it-IT" b="1" dirty="0" smtClean="0"/>
              <a:t>anche tra ambiti diversi </a:t>
            </a:r>
            <a:r>
              <a:rPr lang="it-IT" dirty="0" smtClean="0"/>
              <a:t>con il criterio della </a:t>
            </a:r>
            <a:r>
              <a:rPr lang="it-IT" dirty="0" err="1" smtClean="0"/>
              <a:t>viciniorità</a:t>
            </a:r>
            <a:r>
              <a:rPr lang="it-IT" dirty="0" smtClean="0"/>
              <a:t>. L’assegnazione su tali cattedre a seguito di domanda volontaria, avverrà solo se il docente ne avrà fatta </a:t>
            </a:r>
            <a:r>
              <a:rPr lang="it-IT" b="1" dirty="0" smtClean="0"/>
              <a:t>esplicita richiesta nella casella del modulo-domanda</a:t>
            </a:r>
            <a:r>
              <a:rPr lang="it-IT" dirty="0" smtClean="0"/>
              <a:t>. </a:t>
            </a:r>
          </a:p>
          <a:p>
            <a:pPr algn="just"/>
            <a:r>
              <a:rPr lang="it-IT" dirty="0" smtClean="0"/>
              <a:t>Contrattazione integrativa d’istituto per l’assegnazione del personale in plessi ubicati in comune diverso da quello della sede di organico.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Organico unico dell’autonomia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08511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Da quest’anno presentano </a:t>
            </a:r>
            <a:r>
              <a:rPr lang="it-IT" b="1" dirty="0" smtClean="0"/>
              <a:t>domanda on </a:t>
            </a:r>
            <a:r>
              <a:rPr lang="it-IT" b="1" dirty="0" err="1" smtClean="0"/>
              <a:t>line</a:t>
            </a:r>
            <a:r>
              <a:rPr lang="it-IT" b="1" dirty="0" smtClean="0"/>
              <a:t> </a:t>
            </a:r>
            <a:r>
              <a:rPr lang="it-IT" dirty="0" smtClean="0"/>
              <a:t>tramite il sistema Polis.</a:t>
            </a:r>
          </a:p>
          <a:p>
            <a:pPr>
              <a:buNone/>
            </a:pPr>
            <a:r>
              <a:rPr lang="it-IT" dirty="0" smtClean="0"/>
              <a:t>    </a:t>
            </a:r>
          </a:p>
          <a:p>
            <a:pPr>
              <a:buNone/>
            </a:pPr>
            <a:r>
              <a:rPr lang="it-IT" dirty="0" smtClean="0"/>
              <a:t>Nella </a:t>
            </a:r>
            <a:r>
              <a:rPr lang="it-IT" b="1" dirty="0" smtClean="0"/>
              <a:t>mobilità a domanda </a:t>
            </a:r>
          </a:p>
          <a:p>
            <a:r>
              <a:rPr lang="it-IT" dirty="0" smtClean="0"/>
              <a:t>equiparato al ruolo il punteggio del servizio </a:t>
            </a:r>
            <a:r>
              <a:rPr lang="it-IT" dirty="0" err="1" smtClean="0"/>
              <a:t>pre-ruolo</a:t>
            </a:r>
            <a:r>
              <a:rPr lang="it-IT" dirty="0" smtClean="0"/>
              <a:t> e di ruolo come docente </a:t>
            </a:r>
          </a:p>
          <a:p>
            <a:pPr>
              <a:buNone/>
            </a:pPr>
            <a:r>
              <a:rPr lang="it-IT" dirty="0" smtClean="0"/>
              <a:t>    Nella </a:t>
            </a:r>
            <a:r>
              <a:rPr lang="it-IT" b="1" dirty="0" smtClean="0"/>
              <a:t>mobilità d’ufficio </a:t>
            </a:r>
          </a:p>
          <a:p>
            <a:r>
              <a:rPr lang="it-IT" dirty="0" smtClean="0"/>
              <a:t>Non c’è alcun cambiamento tutto resta invariato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    Preferenze esprimibili: </a:t>
            </a:r>
          </a:p>
          <a:p>
            <a:r>
              <a:rPr lang="it-IT" b="1" dirty="0" smtClean="0"/>
              <a:t>fino a 9 province </a:t>
            </a:r>
            <a:r>
              <a:rPr lang="it-IT" dirty="0" smtClean="0"/>
              <a:t>oltre a quella di titolarità </a:t>
            </a:r>
          </a:p>
          <a:p>
            <a:r>
              <a:rPr lang="it-IT" dirty="0" smtClean="0"/>
              <a:t>Per presentare domanda di passaggio di ruolo nella scuola di infanzia e primaria, occorre essere in possesso della </a:t>
            </a:r>
            <a:r>
              <a:rPr lang="it-IT" b="1" dirty="0" smtClean="0"/>
              <a:t>laurea in scienze della formazione primaria</a:t>
            </a:r>
            <a:r>
              <a:rPr lang="it-IT" dirty="0" smtClean="0"/>
              <a:t>, oppure dei titoli di studio conseguiti al termine dei corsi dell’istituto magistrale entro il 2001/2002 con valore di abilitazione all’insegnamento. 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66774"/>
          </a:xfrm>
        </p:spPr>
        <p:txBody>
          <a:bodyPr/>
          <a:lstStyle/>
          <a:p>
            <a:r>
              <a:rPr lang="it-IT" dirty="0" smtClean="0"/>
              <a:t>Personale educativo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Confermate le regole del CCNI dell’anno precedente</a:t>
            </a:r>
          </a:p>
          <a:p>
            <a:pPr>
              <a:buNone/>
            </a:pPr>
            <a:r>
              <a:rPr lang="it-IT" dirty="0" smtClean="0"/>
              <a:t>    Mobilità a domanda: </a:t>
            </a:r>
          </a:p>
          <a:p>
            <a:r>
              <a:rPr lang="it-IT" dirty="0" smtClean="0"/>
              <a:t>il </a:t>
            </a:r>
            <a:r>
              <a:rPr lang="it-IT" dirty="0" err="1" smtClean="0"/>
              <a:t>pre-ruolo</a:t>
            </a:r>
            <a:r>
              <a:rPr lang="it-IT" dirty="0" smtClean="0"/>
              <a:t> è equiparato al ruolo nella stessa area (</a:t>
            </a:r>
            <a:r>
              <a:rPr lang="it-IT" b="1" dirty="0" smtClean="0"/>
              <a:t>2 punti per ogni mese</a:t>
            </a:r>
            <a:r>
              <a:rPr lang="it-IT" dirty="0" smtClean="0"/>
              <a:t>). </a:t>
            </a:r>
          </a:p>
          <a:p>
            <a:pPr>
              <a:buNone/>
            </a:pPr>
            <a:r>
              <a:rPr lang="it-IT" dirty="0" smtClean="0"/>
              <a:t>    Mobilità d’ufficio: </a:t>
            </a:r>
          </a:p>
          <a:p>
            <a:r>
              <a:rPr lang="it-IT" dirty="0" smtClean="0"/>
              <a:t>Non c’è alcun cambiamento tutto resta invariato.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Personale </a:t>
            </a:r>
            <a:r>
              <a:rPr lang="it-IT" dirty="0" err="1" smtClean="0"/>
              <a:t>Ata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docenti titolari di ambito territoriale saranno assegnati alle scuole dai Dirigenti scolastici in base alle modalità e alle procedure definite nell’accordo stipulato lo scorso anno .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Individuazione per competenze (chiamata diretta)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egnaposto contenuto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5151453"/>
          </a:xfrm>
        </p:spPr>
        <p:txBody>
          <a:bodyPr>
            <a:normAutofit/>
          </a:bodyPr>
          <a:lstStyle/>
          <a:p>
            <a:r>
              <a:rPr lang="it-IT" dirty="0" smtClean="0"/>
              <a:t>La mobilità 2018-2019 opera in un’unica fase per ciascun ordine e grado di scuola.</a:t>
            </a:r>
          </a:p>
          <a:p>
            <a:r>
              <a:rPr lang="it-IT" dirty="0" smtClean="0"/>
              <a:t>Il movimento provinciale precede quello interprovinciale . Le domande all’interno della provincia sono soddisfatte prima di quelle da fuori provincia, anche se si possiede un punteggio inferiore rispetto a chi fa domanda da fuori provincia. </a:t>
            </a:r>
          </a:p>
          <a:p>
            <a:r>
              <a:rPr lang="it-IT" dirty="0" smtClean="0"/>
              <a:t>La fase </a:t>
            </a:r>
            <a:r>
              <a:rPr lang="it-IT" b="1" dirty="0" smtClean="0"/>
              <a:t>comunale</a:t>
            </a:r>
            <a:r>
              <a:rPr lang="it-IT" dirty="0" smtClean="0"/>
              <a:t> </a:t>
            </a:r>
            <a:r>
              <a:rPr lang="it-IT" b="1" dirty="0" smtClean="0"/>
              <a:t>non esiste più</a:t>
            </a:r>
            <a:r>
              <a:rPr lang="it-IT" dirty="0" smtClean="0"/>
              <a:t>.</a:t>
            </a:r>
          </a:p>
          <a:p>
            <a:r>
              <a:rPr lang="it-IT" dirty="0" smtClean="0"/>
              <a:t>La mobilità territoriale precede quella professionale.</a:t>
            </a:r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FASE UNICA DEI MOVIMENTI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b="1" dirty="0" smtClean="0"/>
              <a:t>Tutti i docenti titolari di scuola e di ambito, </a:t>
            </a:r>
            <a:r>
              <a:rPr lang="it-IT" dirty="0" smtClean="0"/>
              <a:t>anche se assunti nel 2017-2018 </a:t>
            </a:r>
            <a:r>
              <a:rPr lang="it-IT" b="1" dirty="0" smtClean="0"/>
              <a:t>possono partecipare ai movimenti </a:t>
            </a:r>
            <a:r>
              <a:rPr lang="it-IT" dirty="0" smtClean="0"/>
              <a:t>sia all’interno della provincia di titolarità che per altre province senza alcun vincolo.</a:t>
            </a:r>
          </a:p>
          <a:p>
            <a:r>
              <a:rPr lang="it-IT" sz="2800" dirty="0" smtClean="0"/>
              <a:t>Non si applica alla mobilità 2018/2019 l’obbligo a permanere tre anni nella scuola richiesta volontariamente così come previsto dall’ipotesi di CCNL/2018. La materia è rinviata al prossimo CCNI mobilità. </a:t>
            </a:r>
          </a:p>
          <a:p>
            <a:pPr algn="just"/>
            <a:endParaRPr lang="it-IT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Nessun vincolo triennale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65701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t-IT" dirty="0" smtClean="0"/>
              <a:t>Le preferenze esprimibili possono essere </a:t>
            </a:r>
            <a:r>
              <a:rPr lang="it-IT" b="1" dirty="0" err="1" smtClean="0"/>
              <a:t>max</a:t>
            </a:r>
            <a:r>
              <a:rPr lang="it-IT" b="1" dirty="0" smtClean="0"/>
              <a:t> 15</a:t>
            </a:r>
            <a:r>
              <a:rPr lang="it-IT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t-IT" dirty="0" smtClean="0"/>
              <a:t>Si possono esprimere fino a un </a:t>
            </a:r>
            <a:r>
              <a:rPr lang="it-IT" b="1" dirty="0" err="1" smtClean="0"/>
              <a:t>max</a:t>
            </a:r>
            <a:r>
              <a:rPr lang="it-IT" b="1" dirty="0" smtClean="0"/>
              <a:t> di 5 preferenze </a:t>
            </a:r>
            <a:r>
              <a:rPr lang="it-IT" dirty="0" smtClean="0"/>
              <a:t>su singola </a:t>
            </a:r>
            <a:r>
              <a:rPr lang="it-IT" b="1" dirty="0" smtClean="0"/>
              <a:t>scuola</a:t>
            </a:r>
            <a:r>
              <a:rPr lang="it-IT" dirty="0" smtClean="0"/>
              <a:t> e le rimanenti possono essere di </a:t>
            </a:r>
            <a:r>
              <a:rPr lang="it-IT" b="1" dirty="0" smtClean="0"/>
              <a:t>ambito territoriale </a:t>
            </a:r>
            <a:r>
              <a:rPr lang="it-IT" dirty="0" smtClean="0"/>
              <a:t>o </a:t>
            </a:r>
            <a:r>
              <a:rPr lang="it-IT" b="1" dirty="0" smtClean="0"/>
              <a:t>provincia</a:t>
            </a:r>
            <a:r>
              <a:rPr lang="it-IT" dirty="0" smtClean="0"/>
              <a:t>. Le preferenze di scuola e di ambito sono preferenze puntuali, l’unica preferenza sintetica è quella del tipo provincia. La domanda è valida anche se contiene solo preferenze di scuola e se non si è soddisfatti si resta nella scuola di attuale titolarità.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t-IT" dirty="0" smtClean="0"/>
              <a:t>Le preferenze possono essere anche relative a scuole dell’ambito di appartenenza.</a:t>
            </a:r>
          </a:p>
          <a:p>
            <a:r>
              <a:rPr lang="it-IT" dirty="0" smtClean="0"/>
              <a:t>Nella medesima domanda si possono esprimere preferenze per la provincia di appartenenza , ma anche per altre province. (In pratica è possibile esprimere anche 15 preferenze per 15 province diverse). Ciò che conta è l’ordine delle preferenze espresso.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t-IT" b="1" dirty="0" smtClean="0"/>
              <a:t>I titolari di ambito con incarico triennale non possono chiedere l’istituzione scolastica alla quale sono stati assegnati </a:t>
            </a:r>
            <a:r>
              <a:rPr lang="it-IT" dirty="0" smtClean="0"/>
              <a:t>tra le 5 preferenze esprimibili del tipo scuola.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102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Preferenze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I posti residuati al termine della mobilità provinciale  vengono suddivisi nel modo seguente:</a:t>
            </a:r>
          </a:p>
          <a:p>
            <a:r>
              <a:rPr lang="it-IT" dirty="0" smtClean="0"/>
              <a:t>60% immissioni in ruolo</a:t>
            </a:r>
          </a:p>
          <a:p>
            <a:r>
              <a:rPr lang="it-IT" dirty="0" smtClean="0"/>
              <a:t>30% mobilità interprovinciale</a:t>
            </a:r>
          </a:p>
          <a:p>
            <a:r>
              <a:rPr lang="it-IT" dirty="0" smtClean="0"/>
              <a:t>10% mobilità professionale</a:t>
            </a:r>
          </a:p>
          <a:p>
            <a:r>
              <a:rPr lang="it-IT" dirty="0" smtClean="0"/>
              <a:t>I posti che si dovessero liberare per mobilità </a:t>
            </a:r>
            <a:r>
              <a:rPr lang="it-IT" i="1" dirty="0" smtClean="0"/>
              <a:t>in uscita </a:t>
            </a:r>
            <a:r>
              <a:rPr lang="it-IT" dirty="0" smtClean="0"/>
              <a:t>saranno disponibili per incrementare ulteriormente la mobilità </a:t>
            </a:r>
            <a:r>
              <a:rPr lang="it-IT" i="1" dirty="0" smtClean="0"/>
              <a:t>in entrata </a:t>
            </a:r>
            <a:r>
              <a:rPr lang="it-IT" dirty="0" smtClean="0"/>
              <a:t>nel rispetto delle rispettive quote.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Mobilità interprovinciale e professionale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Non si possono esprimere preferenze per i CPIA ma solo quelle per gli ex CTP che hanno ancora un codice meccanografico autonomo. Si possono anche esprimere preferenze puntuali per i corsi serali, per le sedi carcerarie/ospedaliere, per i licei europei. In caso di preferenza di ambito o provincia si potrà accedere a tali posti (e si è obbligati nella fase di assegnazione dall’ambito a scuola se non ci sono altri posti) solo se richiesto nella specifica casella del modulo domanda. </a:t>
            </a:r>
          </a:p>
          <a:p>
            <a:pPr>
              <a:buNone/>
            </a:pPr>
            <a:r>
              <a:rPr lang="it-IT" b="1" dirty="0" smtClean="0"/>
              <a:t>Sedi carcerarie </a:t>
            </a:r>
          </a:p>
          <a:p>
            <a:r>
              <a:rPr lang="it-IT" b="1" dirty="0" smtClean="0"/>
              <a:t>I docenti </a:t>
            </a:r>
            <a:r>
              <a:rPr lang="it-IT" dirty="0" smtClean="0"/>
              <a:t>in organico nella scuola </a:t>
            </a:r>
            <a:r>
              <a:rPr lang="it-IT" b="1" dirty="0" smtClean="0"/>
              <a:t>primaria</a:t>
            </a:r>
            <a:r>
              <a:rPr lang="it-IT" dirty="0" smtClean="0"/>
              <a:t> </a:t>
            </a:r>
            <a:r>
              <a:rPr lang="it-IT" b="1" dirty="0" smtClean="0"/>
              <a:t>utilizzati nelle sedi carcerarie da almeno due anni </a:t>
            </a:r>
            <a:r>
              <a:rPr lang="it-IT" dirty="0" smtClean="0"/>
              <a:t>possono acquisire la titolarità su queste sedi, se vacanti e disponibili, </a:t>
            </a:r>
            <a:r>
              <a:rPr lang="it-IT" b="1" dirty="0" smtClean="0"/>
              <a:t>effettuando una domanda volontaria cartacea </a:t>
            </a:r>
            <a:r>
              <a:rPr lang="it-IT" dirty="0" smtClean="0"/>
              <a:t>prima delle operazioni di mobilità. 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Ex CTP, corsi serali,sedi carcerarie e ospedaliere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egnaposto contenut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5138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sz="2800" dirty="0" smtClean="0"/>
              <a:t>I docenti soprannumerari possono spostarsi all’interno della provincia di titolarità utilizzando le preferenze puntuali di scuola sia nel movimento a domanda che in quello d’ufficio.</a:t>
            </a:r>
          </a:p>
          <a:p>
            <a:pPr algn="just"/>
            <a:r>
              <a:rPr lang="it-IT" sz="2800" dirty="0" smtClean="0"/>
              <a:t>Possono produrre </a:t>
            </a:r>
            <a:r>
              <a:rPr lang="it-IT" sz="2800" b="1" dirty="0" smtClean="0"/>
              <a:t>domanda condizionata </a:t>
            </a:r>
            <a:r>
              <a:rPr lang="it-IT" sz="2800" dirty="0" smtClean="0"/>
              <a:t>sia i titolari di scuola che i titolari di ambito con incarico triennale.</a:t>
            </a:r>
          </a:p>
          <a:p>
            <a:pPr>
              <a:buNone/>
            </a:pPr>
            <a:r>
              <a:rPr lang="it-IT" sz="2800" dirty="0" smtClean="0"/>
              <a:t>     Nei movimenti d’ufficio possono essere collocati:</a:t>
            </a:r>
          </a:p>
          <a:p>
            <a:pPr algn="just"/>
            <a:r>
              <a:rPr lang="it-IT" sz="2600" dirty="0" smtClean="0"/>
              <a:t>In una scuola dell’ambito di titolarità;</a:t>
            </a:r>
          </a:p>
          <a:p>
            <a:pPr algn="just"/>
            <a:r>
              <a:rPr lang="it-IT" sz="2600" dirty="0" smtClean="0"/>
              <a:t>In una scuola in un ambito viciniore in base alla tabella di prossimità;</a:t>
            </a:r>
          </a:p>
          <a:p>
            <a:pPr algn="just"/>
            <a:r>
              <a:rPr lang="it-IT" sz="2600" dirty="0" smtClean="0"/>
              <a:t>In soprannumero nell’ambito che contiene la scuola di precedente titolarità o incarico.</a:t>
            </a:r>
          </a:p>
          <a:p>
            <a:pPr>
              <a:buNone/>
            </a:pPr>
            <a:r>
              <a:rPr lang="it-IT" sz="2400" b="1" dirty="0" smtClean="0"/>
              <a:t>Docenti di sostegno scuola secondaria di 2° grado</a:t>
            </a:r>
          </a:p>
          <a:p>
            <a:r>
              <a:rPr lang="it-IT" sz="2400" dirty="0" smtClean="0"/>
              <a:t>Con l’istituzione </a:t>
            </a:r>
            <a:r>
              <a:rPr lang="it-IT" sz="2400" b="1" dirty="0" smtClean="0"/>
              <a:t>dell’area unica di sostegno </a:t>
            </a:r>
            <a:r>
              <a:rPr lang="it-IT" sz="2400" dirty="0" smtClean="0"/>
              <a:t>nelle secondarie di 2° grado, gli organici risultano indistinti, pertanto per l’individuazione del perdente posto si formulerà un’unica graduatoria interna di istituto a prescindere dall’ambito disciplinare di provenienza. </a:t>
            </a:r>
            <a:endParaRPr lang="it-IT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8581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Docenti soprannumerari 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00174"/>
            <a:ext cx="8543956" cy="47942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sz="2800" dirty="0" smtClean="0"/>
              <a:t>I docenti in esubero titolari in provincia se non sono soddisfatti nei movimenti a domanda vengono trasferiti d’ufficio in una scuola della provincia dopo i movimenti provinciali. Pertanto la titolarità potrà essere su ambito </a:t>
            </a:r>
            <a:r>
              <a:rPr lang="it-IT" sz="2800" b="1" dirty="0" smtClean="0"/>
              <a:t>solo se esplicitamente richiesto nel trasferimento a domanda. </a:t>
            </a:r>
            <a:r>
              <a:rPr lang="it-IT" sz="2800" dirty="0" smtClean="0"/>
              <a:t>Nel caso in cui nella provincia non ci sia posto in alcuna scuola allora, rimarrà la situazione di esubero su un ambito della provincia. </a:t>
            </a:r>
          </a:p>
          <a:p>
            <a:pPr algn="just"/>
            <a:r>
              <a:rPr lang="it-IT" sz="2800" dirty="0" smtClean="0"/>
              <a:t>I docenti ancora privi di titolarità collocati in esubero nazionale per il 2017/2018 nella provincia di immissione in ruolo, d</a:t>
            </a:r>
            <a:r>
              <a:rPr lang="it-IT" sz="2800" b="1" dirty="0" smtClean="0"/>
              <a:t>ovranno produrre domanda </a:t>
            </a:r>
            <a:r>
              <a:rPr lang="it-IT" sz="2800" dirty="0" smtClean="0"/>
              <a:t>di mobilità. </a:t>
            </a:r>
          </a:p>
          <a:p>
            <a:pPr algn="just"/>
            <a:r>
              <a:rPr lang="it-IT" sz="2800" dirty="0" smtClean="0"/>
              <a:t>In caso di non accoglimento delle preferenze espresse, saranno assegnati d’ufficio in un ambito su tutto il territorio nazionale a partire dalla prima preferenza espressa. Se il docente decidesse di non presentare la domanda, il sistema lo assegnerà d’ufficio, a punteggio zero, partendo dall’attuale provincia di assegnazione.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66774"/>
          </a:xfrm>
        </p:spPr>
        <p:txBody>
          <a:bodyPr/>
          <a:lstStyle/>
          <a:p>
            <a:r>
              <a:rPr lang="it-IT" dirty="0" smtClean="0"/>
              <a:t>Docenti in esubero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È stata </a:t>
            </a:r>
            <a:r>
              <a:rPr lang="it-IT" b="1" dirty="0" smtClean="0"/>
              <a:t>invertita la precedenza V con la </a:t>
            </a:r>
            <a:r>
              <a:rPr lang="it-IT" b="1" dirty="0" err="1" smtClean="0"/>
              <a:t>IV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In pratica chi assiste il figlio o il coniuge o il genitore</a:t>
            </a:r>
            <a:r>
              <a:rPr lang="it-IT" sz="1800" dirty="0" smtClean="0"/>
              <a:t>(solo nei movimenti provinciali) </a:t>
            </a:r>
            <a:r>
              <a:rPr lang="it-IT" dirty="0" smtClean="0"/>
              <a:t>viene prima di chi intende rientrare nel comune di precedente titolarità.</a:t>
            </a:r>
          </a:p>
          <a:p>
            <a:pPr algn="just"/>
            <a:r>
              <a:rPr lang="it-IT" dirty="0" smtClean="0"/>
              <a:t>Restano invariate le altre precedenze.</a:t>
            </a:r>
          </a:p>
          <a:p>
            <a:pPr algn="just"/>
            <a:r>
              <a:rPr lang="it-IT" dirty="0" smtClean="0"/>
              <a:t>I docenti che ottengono la titolarità di ambito a seguito di precedenza vengono assegnati d’ufficio nella prima scuola disponibile del comune in cui si applica la precedenza tenuto conto dell’ordine dei trasferimenti.</a:t>
            </a:r>
          </a:p>
          <a:p>
            <a:pPr>
              <a:buNone/>
            </a:pPr>
            <a:r>
              <a:rPr lang="it-IT" b="1" dirty="0" smtClean="0"/>
              <a:t>Unioni civili </a:t>
            </a:r>
          </a:p>
          <a:p>
            <a:r>
              <a:rPr lang="it-IT" dirty="0" smtClean="0"/>
              <a:t>Sia nelle precedenze, che nel punteggio per le esigenze di famiglia, la parola “coniuge” conterrà il riferimento alle </a:t>
            </a:r>
            <a:r>
              <a:rPr lang="it-IT" b="1" dirty="0" smtClean="0"/>
              <a:t>unioni civili </a:t>
            </a:r>
            <a:r>
              <a:rPr lang="it-IT" dirty="0" smtClean="0"/>
              <a:t>(con conseguente equiparazione sia del diritto a precedenza che per il punteggio).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Precedenze (art. 13)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384</TotalTime>
  <Words>1385</Words>
  <PresentationFormat>Presentazione su schermo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Viale</vt:lpstr>
      <vt:lpstr>Mobilità  2018-2019 </vt:lpstr>
      <vt:lpstr>FASE UNICA DEI MOVIMENTI </vt:lpstr>
      <vt:lpstr>Nessun vincolo triennale</vt:lpstr>
      <vt:lpstr>Preferenze</vt:lpstr>
      <vt:lpstr>Mobilità interprovinciale e professionale</vt:lpstr>
      <vt:lpstr>Ex CTP, corsi serali,sedi carcerarie e ospedaliere</vt:lpstr>
      <vt:lpstr>Docenti soprannumerari </vt:lpstr>
      <vt:lpstr>Docenti in esubero</vt:lpstr>
      <vt:lpstr>Precedenze (art. 13)</vt:lpstr>
      <vt:lpstr>Licei Musicali</vt:lpstr>
      <vt:lpstr>Tabelle di valutazione </vt:lpstr>
      <vt:lpstr>Organico unico dell’autonomia</vt:lpstr>
      <vt:lpstr>Personale educativo</vt:lpstr>
      <vt:lpstr>Personale Ata</vt:lpstr>
      <vt:lpstr>Individuazione per competenze (chiamata diretta)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Intesa mobilità</dc:title>
  <dc:creator>Tonia</dc:creator>
  <cp:lastModifiedBy>user</cp:lastModifiedBy>
  <cp:revision>220</cp:revision>
  <dcterms:created xsi:type="dcterms:W3CDTF">2016-12-29T18:09:56Z</dcterms:created>
  <dcterms:modified xsi:type="dcterms:W3CDTF">2018-03-30T18:32:32Z</dcterms:modified>
</cp:coreProperties>
</file>